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 snapToObjects="1">
      <p:cViewPr varScale="1">
        <p:scale>
          <a:sx n="116" d="100"/>
          <a:sy n="116" d="100"/>
        </p:scale>
        <p:origin x="1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5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9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1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0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6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2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4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6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4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2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1F0A-1248-514B-8133-CCA83A4577B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1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4ED8382-B86A-453C-CFF9-EAA069303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4680"/>
              </p:ext>
            </p:extLst>
          </p:nvPr>
        </p:nvGraphicFramePr>
        <p:xfrm>
          <a:off x="154422" y="997226"/>
          <a:ext cx="8835155" cy="5555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082">
                  <a:extLst>
                    <a:ext uri="{9D8B030D-6E8A-4147-A177-3AD203B41FA5}">
                      <a16:colId xmlns:a16="http://schemas.microsoft.com/office/drawing/2014/main" val="3126314886"/>
                    </a:ext>
                  </a:extLst>
                </a:gridCol>
                <a:gridCol w="1894297">
                  <a:extLst>
                    <a:ext uri="{9D8B030D-6E8A-4147-A177-3AD203B41FA5}">
                      <a16:colId xmlns:a16="http://schemas.microsoft.com/office/drawing/2014/main" val="4070997277"/>
                    </a:ext>
                  </a:extLst>
                </a:gridCol>
                <a:gridCol w="4051139">
                  <a:extLst>
                    <a:ext uri="{9D8B030D-6E8A-4147-A177-3AD203B41FA5}">
                      <a16:colId xmlns:a16="http://schemas.microsoft.com/office/drawing/2014/main" val="314608536"/>
                    </a:ext>
                  </a:extLst>
                </a:gridCol>
                <a:gridCol w="2268637">
                  <a:extLst>
                    <a:ext uri="{9D8B030D-6E8A-4147-A177-3AD203B41FA5}">
                      <a16:colId xmlns:a16="http://schemas.microsoft.com/office/drawing/2014/main" val="3575204178"/>
                    </a:ext>
                  </a:extLst>
                </a:gridCol>
              </a:tblGrid>
              <a:tr h="4062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G Miss Kindergarten" panose="02000000000000000000" pitchFamily="2" charset="77"/>
                        </a:rPr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G Miss Kindergarten" panose="02000000000000000000" pitchFamily="2" charset="77"/>
                        </a:rPr>
                        <a:t>Warm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G Miss Kindergarten" panose="02000000000000000000" pitchFamily="2" charset="77"/>
                        </a:rPr>
                        <a:t>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G Miss Kindergarten" panose="02000000000000000000" pitchFamily="2" charset="77"/>
                        </a:rPr>
                        <a:t>Wrap Up Task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668821"/>
                  </a:ext>
                </a:extLst>
              </a:tr>
              <a:tr h="129302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endParaRPr lang="en-US" sz="1600" dirty="0"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n-US" sz="1600" dirty="0">
                          <a:latin typeface="KG Miss Kindergarten" panose="02000000000000000000" pitchFamily="2" charset="77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400" dirty="0">
                          <a:latin typeface="KG Miss Kindergarten" panose="02000000000000000000" pitchFamily="2" charset="77"/>
                        </a:rPr>
                        <a:t>Ending Sounds Activity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400" dirty="0">
                          <a:latin typeface="KG Miss Kindergarten" panose="02000000000000000000" pitchFamily="2" charset="77"/>
                        </a:rPr>
                        <a:t>-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KG Miss Kindergarten" panose="02000000000000000000" pitchFamily="2" charset="77"/>
                        </a:rPr>
                        <a:t>You will need letters or clear sheets for them to write 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KG Miss Kindergarten" panose="02000000000000000000" pitchFamily="2" charset="77"/>
                        </a:rPr>
                        <a:t>Tap then build the word with, was, the</a:t>
                      </a:r>
                    </a:p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KG Miss Kindergarten" panose="02000000000000000000" pitchFamily="2" charset="77"/>
                        </a:rPr>
                        <a:t>Highlight the words with, was, the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KG Miss Kindergarten" panose="02000000000000000000" pitchFamily="2" charset="77"/>
                        </a:rPr>
                        <a:t>Do a picture walk and talk about what is in each picture. 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KG Miss Kindergarten" panose="02000000000000000000" pitchFamily="2" charset="77"/>
                      </a:endParaRPr>
                    </a:p>
                    <a:p>
                      <a:pPr marL="171450" indent="-171450">
                        <a:buFont typeface=".Hiragino Kaku Gothic Interface W3"/>
                        <a:buChar char="◻"/>
                      </a:pPr>
                      <a:endParaRPr lang="en-US" sz="1200" dirty="0">
                        <a:latin typeface="KG Miss Kindergarte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What did they pet at the end?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923342"/>
                  </a:ext>
                </a:extLst>
              </a:tr>
              <a:tr h="1140324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endParaRPr lang="en-US" sz="1600" dirty="0"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n-US" sz="1600" dirty="0">
                          <a:latin typeface="KG Miss Kindergarten" panose="02000000000000000000" pitchFamily="2" charset="77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400" dirty="0">
                          <a:latin typeface="KG Miss Kindergarten" panose="02000000000000000000" pitchFamily="2" charset="77"/>
                        </a:rPr>
                        <a:t>Ending Sounds Activity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400" dirty="0">
                          <a:latin typeface="KG Miss Kindergarten" panose="02000000000000000000" pitchFamily="2" charset="77"/>
                        </a:rPr>
                        <a:t>-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KG Miss Kindergarten" panose="02000000000000000000" pitchFamily="2" charset="77"/>
                        </a:rPr>
                        <a:t>You will need letters or clear sheets for them to write 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Go to the I Can Read page and do each sentence together. Talk about what sounds or tricky words they. might see. 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KG Miss Kindergarten" panose="02000000000000000000" pitchFamily="2" charset="77"/>
                        </a:rPr>
                        <a:t>After each sentence talk about what the sentence means to build comprehension.</a:t>
                      </a:r>
                    </a:p>
                    <a:p>
                      <a:pPr marL="171450" indent="-171450">
                        <a:buFont typeface=".Hiragino Kaku Gothic Interface W3"/>
                        <a:buChar char="◻"/>
                      </a:pPr>
                      <a:endParaRPr lang="en-US" sz="1200" dirty="0">
                        <a:solidFill>
                          <a:schemeClr val="tx1"/>
                        </a:solidFill>
                        <a:latin typeface="KG Miss Kindergarte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Have them whisper read the story.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054515"/>
                  </a:ext>
                </a:extLst>
              </a:tr>
              <a:tr h="11127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endParaRPr lang="en-US" sz="1600" dirty="0"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n-US" sz="1600" dirty="0">
                          <a:latin typeface="KG Miss Kindergarten" panose="02000000000000000000" pitchFamily="2" charset="77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Miss Kindergarten" panose="02000000000000000000" pitchFamily="2" charset="77"/>
                          <a:ea typeface="+mn-ea"/>
                          <a:cs typeface="+mn-cs"/>
                        </a:rPr>
                        <a:t>Ending Sounds worksheet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Partner read the story.</a:t>
                      </a:r>
                    </a:p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Tell them a word and have them point to it on page 7 (with, was, the)</a:t>
                      </a:r>
                    </a:p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Do the comprehension questions and sight word review on page 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Pick a page and give them an ending sound that they have to find. </a:t>
                      </a:r>
                    </a:p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What is a word that rhymes with Dan?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63033"/>
                  </a:ext>
                </a:extLst>
              </a:tr>
              <a:tr h="129302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endParaRPr lang="en-US" sz="1600" dirty="0"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n-US" sz="1600" dirty="0">
                          <a:latin typeface="KG Miss Kindergarten" panose="02000000000000000000" pitchFamily="2" charset="77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Miss Kindergarten" panose="02000000000000000000" pitchFamily="2" charset="77"/>
                          <a:ea typeface="+mn-ea"/>
                          <a:cs typeface="+mn-cs"/>
                        </a:rPr>
                        <a:t>Ending Sounds worksheet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G Miss Kindergarte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Whisper read the story.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Have students write one sentence about what their favorite part of the story was.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r>
                        <a:rPr lang="en-US" sz="1200" dirty="0">
                          <a:latin typeface="KG Miss Kindergarten" panose="02000000000000000000" pitchFamily="2" charset="77"/>
                        </a:rPr>
                        <a:t>Have them read it to the group.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.Hiragino Kaku Gothic Interface W3"/>
                        <a:buChar char="◻"/>
                        <a:tabLst/>
                        <a:defRPr/>
                      </a:pPr>
                      <a:endParaRPr lang="en-US" sz="1200" dirty="0">
                        <a:latin typeface="KG Miss Kindergarten" panose="02000000000000000000" pitchFamily="2" charset="77"/>
                      </a:endParaRPr>
                    </a:p>
                    <a:p>
                      <a:pPr marL="171450" indent="-171450">
                        <a:buFont typeface=".Hiragino Kaku Gothic Interface W3"/>
                        <a:buChar char="◻"/>
                      </a:pPr>
                      <a:r>
                        <a:rPr lang="en-US" sz="1200" dirty="0">
                          <a:highlight>
                            <a:srgbClr val="D5FFF2"/>
                          </a:highlight>
                          <a:latin typeface="KG Miss Kindergarten" panose="02000000000000000000" pitchFamily="2" charset="77"/>
                        </a:rPr>
                        <a:t>Send the book home and encourage them to read it to their family.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4009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10CF714-0A43-2D59-81CB-B99EDC3AF455}"/>
              </a:ext>
            </a:extLst>
          </p:cNvPr>
          <p:cNvSpPr txBox="1"/>
          <p:nvPr/>
        </p:nvSpPr>
        <p:spPr>
          <a:xfrm>
            <a:off x="5606952" y="330965"/>
            <a:ext cx="3900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KG Miss Kindergarten" panose="02000000000000000000" pitchFamily="2" charset="77"/>
              </a:rPr>
              <a:t>Text: The Man</a:t>
            </a:r>
            <a:endParaRPr lang="en-US" sz="1400" dirty="0">
              <a:latin typeface="KG Miss Kindergarten" panose="02000000000000000000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76EC2-790C-E165-1550-E685A03F3B27}"/>
              </a:ext>
            </a:extLst>
          </p:cNvPr>
          <p:cNvSpPr txBox="1"/>
          <p:nvPr/>
        </p:nvSpPr>
        <p:spPr>
          <a:xfrm>
            <a:off x="154422" y="374678"/>
            <a:ext cx="5282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Miss Kindergarten" panose="02000000000000000000" pitchFamily="2" charset="77"/>
              </a:rPr>
              <a:t>Small Group At A Glance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18DC1-2463-94B6-F753-28DFBFE7B292}"/>
              </a:ext>
            </a:extLst>
          </p:cNvPr>
          <p:cNvSpPr txBox="1"/>
          <p:nvPr/>
        </p:nvSpPr>
        <p:spPr>
          <a:xfrm>
            <a:off x="5642306" y="23188"/>
            <a:ext cx="3347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KG Miss Kindergarten" panose="02000000000000000000" pitchFamily="2" charset="77"/>
              </a:rPr>
              <a:t>Skill:</a:t>
            </a:r>
            <a:r>
              <a:rPr lang="en-US" sz="1400" dirty="0">
                <a:latin typeface="KG Miss Kindergarten" panose="02000000000000000000" pitchFamily="2" charset="77"/>
              </a:rPr>
              <a:t> Ending Sounds and Blending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7AE3B0-6B48-67B5-14D6-BE6BD8C2B396}"/>
              </a:ext>
            </a:extLst>
          </p:cNvPr>
          <p:cNvSpPr txBox="1"/>
          <p:nvPr/>
        </p:nvSpPr>
        <p:spPr>
          <a:xfrm>
            <a:off x="169949" y="75879"/>
            <a:ext cx="1644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KG Miss Kindergarten" panose="02000000000000000000" pitchFamily="2" charset="77"/>
              </a:rPr>
              <a:t>Level-Approaching </a:t>
            </a:r>
          </a:p>
        </p:txBody>
      </p:sp>
    </p:spTree>
    <p:extLst>
      <p:ext uri="{BB962C8B-B14F-4D97-AF65-F5344CB8AC3E}">
        <p14:creationId xmlns:p14="http://schemas.microsoft.com/office/powerpoint/2010/main" val="285589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684AF39-5F7F-A542-B0F2-8EEAC6D7DAF6}" vid="{D0DC7FF4-14A7-9744-B271-C37DD8D4D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8235</TotalTime>
  <Words>253</Words>
  <Application>Microsoft Macintosh PowerPoint</Application>
  <PresentationFormat>Letter Paper (8.5x11 in)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.Hiragino Kaku Gothic Interface W3</vt:lpstr>
      <vt:lpstr>Arial</vt:lpstr>
      <vt:lpstr>Calibri</vt:lpstr>
      <vt:lpstr>Calibri Light</vt:lpstr>
      <vt:lpstr>KG Miss Kindergarten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SARAH WILSON</cp:lastModifiedBy>
  <cp:revision>15</cp:revision>
  <cp:lastPrinted>2023-01-26T17:59:48Z</cp:lastPrinted>
  <dcterms:created xsi:type="dcterms:W3CDTF">2022-09-13T20:10:50Z</dcterms:created>
  <dcterms:modified xsi:type="dcterms:W3CDTF">2023-01-26T17:59:56Z</dcterms:modified>
</cp:coreProperties>
</file>